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6835B-2C30-4343-9F96-6EB7A34B3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EBE82-439C-47FA-A2C9-CEC9E4F5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D184B-0EB9-412C-AE8C-AB03FDAA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5EBCE-B537-443C-8011-2B4F926E0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0D8CB-2737-4C8A-8D8D-3CAB9067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3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E3D1-F09D-457C-A4EF-FE4DB689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7B7E8-BA06-40AE-A54C-5C358DC83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1B2B0-B086-4BB9-AE99-52115963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C990A-6384-4A4A-B8EC-C1AC517A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F4B63-1947-46E2-89A8-FD74CFBA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6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2B22D-DF20-4BE5-84E2-C95EB7439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09D23-EFF3-442D-A713-567A4DA63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6AFA0-BDEF-4467-9998-0D3AF801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FC563-959B-43F8-97FB-58CFFD42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8488C-4899-46F4-9E95-F488574C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6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F531-1C6F-447B-966F-438F38E4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042D8-5D1F-4DC2-8893-ACD27FA05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BD350-645B-421B-88DF-6D688D24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D126-3D52-46A8-AAAA-F994E020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94CE4-6AAB-42E4-8FE5-619DDE8B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1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DE19-53CC-4875-A07B-79B75211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576EB-F8D7-4668-A2D5-7316CA8C9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DC1CF-1DA2-47DD-B653-33F70F0B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4802B-32A3-4FBF-A877-6D61185C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E4536-DB6B-4163-A059-E0DAC68B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7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2A64E-5AB1-4989-AF5F-E3CD98A4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FD033-A481-4E86-92C2-5EEC68CC6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544A1-C241-43B2-A0C6-A000C5E67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A2630-B12B-47EA-B408-84C6424A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2D585-7C67-49F9-B7C1-5E51D464E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D5A0F-6008-46A5-949B-BB6B7F48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9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CEBA-F20B-4289-9703-C8FE27E1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54C77-2313-4F3C-838A-36C4F3EE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B8238-CCD4-490A-9AA8-53535645B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4F859-F9EA-450B-857C-83D0EFF77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03B9F6-1260-449F-9E0F-0E528D83C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956B5-18C8-4DDF-BBA6-F1194417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C1A39E-1239-4592-86B3-12831F9F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529393-FF42-4206-A109-A654BDBE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5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937D-F449-407B-B488-5FB80043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CEC6E0-FF78-43BB-9903-08FE5CD2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9AB37-7D56-40AF-8446-31992B0D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32A62-A890-43B7-B90E-DE6E35DE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4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1F5CD-FC6E-472E-8BB6-9A5BE3C5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8F0996-5E54-4296-AD35-E8E4B8A8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EBD54-C9E3-4EE3-A640-476E9CA19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02E5-DAC6-4673-8720-B6F25E523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1163B-85F9-4556-80F6-576D723C5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98C47-9769-4F00-9CE9-9954AEC25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61610-B881-47E0-913D-6577B8049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9FA5A-5051-4A83-AA97-D5929D46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63BC9-E408-48FA-89B9-439EF203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4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A7B89-6439-472C-95DA-434326A3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1F2750-0D74-44AF-816A-FDD5E70C6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D7B8E-78CB-435E-93B8-9415B1443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B8BD6-7A01-4A7F-8988-5C1CB063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08CED-13DC-4AD4-8839-B0136C7A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6FDBE-8766-4C09-82EA-A05375A1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4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58DE2-8B3C-4544-9EB2-8A544FBC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85FD5-5FF3-4882-9898-B69D17636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AA64E-BF26-4189-8B71-26EE2DD00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DC7E-6424-4A8B-A9F1-54DAAAC9B9E0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0E98E-AFCF-482F-9A14-67694F473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8C106-539D-4CB7-ACC2-5B6FA9D5C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255BA-95DF-4034-B806-438CD3B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5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FB08-0F9F-4BA0-AC45-F16091F10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en-US" sz="4500" dirty="0"/>
              <a:t>Entity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DB584-7E87-468E-BDCE-0E96B01AF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1984"/>
            <a:ext cx="9144000" cy="1285460"/>
          </a:xfrm>
        </p:spPr>
        <p:txBody>
          <a:bodyPr/>
          <a:lstStyle/>
          <a:p>
            <a:r>
              <a:rPr lang="en-US" sz="1800" dirty="0"/>
              <a:t>Akash Bhosale</a:t>
            </a:r>
          </a:p>
          <a:p>
            <a:r>
              <a:rPr lang="en-US" sz="1800" dirty="0"/>
              <a:t>CSE686- Internet Programming</a:t>
            </a:r>
          </a:p>
          <a:p>
            <a:r>
              <a:rPr lang="en-US" sz="1800" dirty="0"/>
              <a:t>Spring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5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AD8-98FE-4295-9CF2-F4FC1501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72360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Entity Framework?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4BBD-69B9-4965-A778-1766BA55EC16}"/>
              </a:ext>
            </a:extLst>
          </p:cNvPr>
          <p:cNvCxnSpPr/>
          <p:nvPr/>
        </p:nvCxnSpPr>
        <p:spPr>
          <a:xfrm>
            <a:off x="185530" y="795131"/>
            <a:ext cx="1200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E0FE35A-5B8B-42CC-982C-952281F6540E}"/>
              </a:ext>
            </a:extLst>
          </p:cNvPr>
          <p:cNvSpPr txBox="1"/>
          <p:nvPr/>
        </p:nvSpPr>
        <p:spPr>
          <a:xfrm>
            <a:off x="379826" y="1041003"/>
            <a:ext cx="69916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Entity Framework is an open source ORM </a:t>
            </a:r>
            <a:br>
              <a:rPr lang="en-US" sz="2000" dirty="0"/>
            </a:br>
            <a:r>
              <a:rPr lang="en-US" sz="2000" dirty="0"/>
              <a:t>framework for .NET applications.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 ORM manages details between set of objects and the underlying relational database.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Alternatively traditional ADO.NET classes can be used: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SqlConnection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SqlCommand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SqlDataReader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SqlDataAdapter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However, Entity Framework can handle all data related interactions between the application and the database.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Advantages:  Auto generated code,  faster development time,</a:t>
            </a:r>
            <a:br>
              <a:rPr lang="en-US" sz="2000" dirty="0"/>
            </a:br>
            <a:r>
              <a:rPr lang="en-US" sz="2000" dirty="0"/>
              <a:t>	             auto migrations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03CC53C-3AFD-4EC6-A006-6BC735EED0DD}"/>
              </a:ext>
            </a:extLst>
          </p:cNvPr>
          <p:cNvCxnSpPr/>
          <p:nvPr/>
        </p:nvCxnSpPr>
        <p:spPr>
          <a:xfrm>
            <a:off x="7258929" y="795131"/>
            <a:ext cx="0" cy="6062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F642FC-0175-44F2-A9D9-5A025AD0EDEF}"/>
              </a:ext>
            </a:extLst>
          </p:cNvPr>
          <p:cNvGrpSpPr/>
          <p:nvPr/>
        </p:nvGrpSpPr>
        <p:grpSpPr>
          <a:xfrm>
            <a:off x="8532769" y="1596322"/>
            <a:ext cx="2385392" cy="3869638"/>
            <a:chOff x="318052" y="2027582"/>
            <a:chExt cx="2385392" cy="386963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3051538-A208-48F5-BF18-1EEBE127887D}"/>
                </a:ext>
              </a:extLst>
            </p:cNvPr>
            <p:cNvGrpSpPr/>
            <p:nvPr/>
          </p:nvGrpSpPr>
          <p:grpSpPr>
            <a:xfrm>
              <a:off x="318052" y="2027582"/>
              <a:ext cx="2385392" cy="3869638"/>
              <a:chOff x="318052" y="2027582"/>
              <a:chExt cx="2385392" cy="3869638"/>
            </a:xfrm>
          </p:grpSpPr>
          <p:sp>
            <p:nvSpPr>
              <p:cNvPr id="43" name="Flowchart: Magnetic Disk 42">
                <a:extLst>
                  <a:ext uri="{FF2B5EF4-FFF2-40B4-BE49-F238E27FC236}">
                    <a16:creationId xmlns:a16="http://schemas.microsoft.com/office/drawing/2014/main" id="{2307CEE5-7A47-402E-B2F8-A48F7E431840}"/>
                  </a:ext>
                </a:extLst>
              </p:cNvPr>
              <p:cNvSpPr/>
              <p:nvPr/>
            </p:nvSpPr>
            <p:spPr>
              <a:xfrm>
                <a:off x="954156" y="4770786"/>
                <a:ext cx="1113183" cy="1126434"/>
              </a:xfrm>
              <a:prstGeom prst="flowChartMagneticDisk">
                <a:avLst/>
              </a:prstGeom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Database</a:t>
                </a:r>
              </a:p>
            </p:txBody>
          </p: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DC38D748-FA9C-4129-AE01-54005FD91D02}"/>
                  </a:ext>
                </a:extLst>
              </p:cNvPr>
              <p:cNvSpPr/>
              <p:nvPr/>
            </p:nvSpPr>
            <p:spPr>
              <a:xfrm>
                <a:off x="318052" y="3641033"/>
                <a:ext cx="2385392" cy="851452"/>
              </a:xfrm>
              <a:prstGeom prst="roundRect">
                <a:avLst/>
              </a:prstGeom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Persistence Framework</a:t>
                </a:r>
              </a:p>
              <a:p>
                <a:pPr algn="ctr"/>
                <a:r>
                  <a:rPr lang="en-US" sz="1400" dirty="0"/>
                  <a:t>(Entity Framework)</a:t>
                </a:r>
              </a:p>
            </p:txBody>
          </p: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778B8AAA-314A-4FDC-B0A6-B815728A8E46}"/>
                  </a:ext>
                </a:extLst>
              </p:cNvPr>
              <p:cNvSpPr/>
              <p:nvPr/>
            </p:nvSpPr>
            <p:spPr>
              <a:xfrm>
                <a:off x="569843" y="2729944"/>
                <a:ext cx="1908313" cy="622852"/>
              </a:xfrm>
              <a:prstGeom prst="roundRect">
                <a:avLst/>
              </a:prstGeom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Business Layer</a:t>
                </a:r>
              </a:p>
            </p:txBody>
          </p:sp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6845528D-60B9-4CB0-A7ED-25D8B57893BA}"/>
                  </a:ext>
                </a:extLst>
              </p:cNvPr>
              <p:cNvSpPr/>
              <p:nvPr/>
            </p:nvSpPr>
            <p:spPr>
              <a:xfrm>
                <a:off x="702364" y="2027582"/>
                <a:ext cx="1577009" cy="436591"/>
              </a:xfrm>
              <a:prstGeom prst="roundRect">
                <a:avLst/>
              </a:prstGeom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User Interface</a:t>
                </a:r>
              </a:p>
            </p:txBody>
          </p:sp>
        </p:grp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E8BBC355-F1AF-452A-87E5-235618BBB369}"/>
                </a:ext>
              </a:extLst>
            </p:cNvPr>
            <p:cNvCxnSpPr>
              <a:cxnSpLocks/>
              <a:stCxn id="44" idx="2"/>
            </p:cNvCxnSpPr>
            <p:nvPr/>
          </p:nvCxnSpPr>
          <p:spPr>
            <a:xfrm>
              <a:off x="1510748" y="4492485"/>
              <a:ext cx="0" cy="287504"/>
            </a:xfrm>
            <a:prstGeom prst="straightConnector1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60BEDC7-37A4-412B-B70B-821F90B5BEE0}"/>
                </a:ext>
              </a:extLst>
            </p:cNvPr>
            <p:cNvCxnSpPr>
              <a:cxnSpLocks/>
            </p:cNvCxnSpPr>
            <p:nvPr/>
          </p:nvCxnSpPr>
          <p:spPr>
            <a:xfrm>
              <a:off x="1510747" y="3353529"/>
              <a:ext cx="0" cy="287504"/>
            </a:xfrm>
            <a:prstGeom prst="straightConnector1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3F456BE-C42E-4C84-A329-BA2B7A34BB14}"/>
                </a:ext>
              </a:extLst>
            </p:cNvPr>
            <p:cNvCxnSpPr>
              <a:cxnSpLocks/>
            </p:cNvCxnSpPr>
            <p:nvPr/>
          </p:nvCxnSpPr>
          <p:spPr>
            <a:xfrm>
              <a:off x="1490868" y="2442440"/>
              <a:ext cx="0" cy="287504"/>
            </a:xfrm>
            <a:prstGeom prst="straightConnector1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85707558-1E4C-4924-A7C2-2BAF08FC7F04}"/>
              </a:ext>
            </a:extLst>
          </p:cNvPr>
          <p:cNvSpPr txBox="1"/>
          <p:nvPr/>
        </p:nvSpPr>
        <p:spPr>
          <a:xfrm>
            <a:off x="7934179" y="5922498"/>
            <a:ext cx="407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Entity Framework in an application</a:t>
            </a:r>
          </a:p>
        </p:txBody>
      </p:sp>
    </p:spTree>
    <p:extLst>
      <p:ext uri="{BB962C8B-B14F-4D97-AF65-F5344CB8AC3E}">
        <p14:creationId xmlns:p14="http://schemas.microsoft.com/office/powerpoint/2010/main" val="290004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AD8-98FE-4295-9CF2-F4FC1501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72360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en-US" dirty="0"/>
              <a:t>Workflows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4BBD-69B9-4965-A778-1766BA55EC16}"/>
              </a:ext>
            </a:extLst>
          </p:cNvPr>
          <p:cNvCxnSpPr/>
          <p:nvPr/>
        </p:nvCxnSpPr>
        <p:spPr>
          <a:xfrm>
            <a:off x="185530" y="795131"/>
            <a:ext cx="1200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532F73-29EE-4626-9EF1-66A76164BAF5}"/>
              </a:ext>
            </a:extLst>
          </p:cNvPr>
          <p:cNvSpPr/>
          <p:nvPr/>
        </p:nvSpPr>
        <p:spPr>
          <a:xfrm>
            <a:off x="848139" y="1696278"/>
            <a:ext cx="2796209" cy="1285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 First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EB45FE2-D4EB-47D6-B91E-BCC1D409552B}"/>
              </a:ext>
            </a:extLst>
          </p:cNvPr>
          <p:cNvSpPr/>
          <p:nvPr/>
        </p:nvSpPr>
        <p:spPr>
          <a:xfrm>
            <a:off x="4326835" y="1696278"/>
            <a:ext cx="2796209" cy="1285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 First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C98B90-04DE-4C94-B60C-457C9BCCEE64}"/>
              </a:ext>
            </a:extLst>
          </p:cNvPr>
          <p:cNvSpPr/>
          <p:nvPr/>
        </p:nvSpPr>
        <p:spPr>
          <a:xfrm>
            <a:off x="8335618" y="1696278"/>
            <a:ext cx="2796209" cy="1285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 First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4A848-3482-4599-A557-451F68ECE344}"/>
              </a:ext>
            </a:extLst>
          </p:cNvPr>
          <p:cNvSpPr txBox="1"/>
          <p:nvPr/>
        </p:nvSpPr>
        <p:spPr>
          <a:xfrm>
            <a:off x="848139" y="3429000"/>
            <a:ext cx="26106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Allows reverse engineering a model from existing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EF generates domain classes.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7D6049-0A59-41F8-9921-57CE52D11FFB}"/>
              </a:ext>
            </a:extLst>
          </p:cNvPr>
          <p:cNvSpPr txBox="1"/>
          <p:nvPr/>
        </p:nvSpPr>
        <p:spPr>
          <a:xfrm>
            <a:off x="4326834" y="3429000"/>
            <a:ext cx="2796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Allows creating and updating of database tables based on domain classes.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EF generates database tables.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27E4AA-4C84-46E9-9357-B8E8DC7E566A}"/>
              </a:ext>
            </a:extLst>
          </p:cNvPr>
          <p:cNvSpPr txBox="1"/>
          <p:nvPr/>
        </p:nvSpPr>
        <p:spPr>
          <a:xfrm>
            <a:off x="8335617" y="3458817"/>
            <a:ext cx="2796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Create an UML diagram using a Visual Designer and then let the workflow generate the database.</a:t>
            </a:r>
          </a:p>
        </p:txBody>
      </p:sp>
    </p:spTree>
    <p:extLst>
      <p:ext uri="{BB962C8B-B14F-4D97-AF65-F5344CB8AC3E}">
        <p14:creationId xmlns:p14="http://schemas.microsoft.com/office/powerpoint/2010/main" val="315142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AD8-98FE-4295-9CF2-F4FC1501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72360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en-US" dirty="0"/>
              <a:t>Entity Framework Architecture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4BBD-69B9-4965-A778-1766BA55EC16}"/>
              </a:ext>
            </a:extLst>
          </p:cNvPr>
          <p:cNvCxnSpPr/>
          <p:nvPr/>
        </p:nvCxnSpPr>
        <p:spPr>
          <a:xfrm>
            <a:off x="185530" y="795131"/>
            <a:ext cx="1200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DFED8B-C816-45A7-A1FE-FFBCB30EEEAC}"/>
              </a:ext>
            </a:extLst>
          </p:cNvPr>
          <p:cNvGrpSpPr/>
          <p:nvPr/>
        </p:nvGrpSpPr>
        <p:grpSpPr>
          <a:xfrm>
            <a:off x="7043556" y="1444494"/>
            <a:ext cx="5015930" cy="3578062"/>
            <a:chOff x="3737114" y="2173363"/>
            <a:chExt cx="5009321" cy="3578062"/>
          </a:xfrm>
        </p:grpSpPr>
        <p:sp>
          <p:nvSpPr>
            <p:cNvPr id="5" name="Flowchart: Magnetic Disk 4">
              <a:extLst>
                <a:ext uri="{FF2B5EF4-FFF2-40B4-BE49-F238E27FC236}">
                  <a16:creationId xmlns:a16="http://schemas.microsoft.com/office/drawing/2014/main" id="{E7BE32E6-7C44-412B-9019-64F1DCD51F94}"/>
                </a:ext>
              </a:extLst>
            </p:cNvPr>
            <p:cNvSpPr/>
            <p:nvPr/>
          </p:nvSpPr>
          <p:spPr>
            <a:xfrm>
              <a:off x="6586331" y="4956314"/>
              <a:ext cx="1828800" cy="79511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Database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B1DE327-3AE4-4B27-A015-FEE264E143B2}"/>
                </a:ext>
              </a:extLst>
            </p:cNvPr>
            <p:cNvSpPr/>
            <p:nvPr/>
          </p:nvSpPr>
          <p:spPr>
            <a:xfrm>
              <a:off x="6202017" y="4267194"/>
              <a:ext cx="2544418" cy="5963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ADO.NET Data Provider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27B261C-46B6-47A6-8333-1541EF035172}"/>
                </a:ext>
              </a:extLst>
            </p:cNvPr>
            <p:cNvSpPr/>
            <p:nvPr/>
          </p:nvSpPr>
          <p:spPr>
            <a:xfrm>
              <a:off x="6188765" y="3568153"/>
              <a:ext cx="2544418" cy="5963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Entity Client Data Provider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257EDB8-B072-4B3E-BB74-A0BCB8770CA5}"/>
                </a:ext>
              </a:extLst>
            </p:cNvPr>
            <p:cNvSpPr/>
            <p:nvPr/>
          </p:nvSpPr>
          <p:spPr>
            <a:xfrm>
              <a:off x="6188765" y="2869113"/>
              <a:ext cx="2544418" cy="5963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 Services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F2DAD48-CF4F-4D22-B525-C8EFBA4E55A5}"/>
                </a:ext>
              </a:extLst>
            </p:cNvPr>
            <p:cNvSpPr/>
            <p:nvPr/>
          </p:nvSpPr>
          <p:spPr>
            <a:xfrm>
              <a:off x="6215269" y="2173363"/>
              <a:ext cx="1073427" cy="5963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LINQ to   Entities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30E763D-F91E-48B9-9612-9928F6C9C641}"/>
                </a:ext>
              </a:extLst>
            </p:cNvPr>
            <p:cNvSpPr/>
            <p:nvPr/>
          </p:nvSpPr>
          <p:spPr>
            <a:xfrm>
              <a:off x="7712766" y="2179992"/>
              <a:ext cx="887895" cy="5963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Entity SQL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4B173F7-AFE1-4D01-B442-3C4304C1CBA5}"/>
                </a:ext>
              </a:extLst>
            </p:cNvPr>
            <p:cNvGrpSpPr/>
            <p:nvPr/>
          </p:nvGrpSpPr>
          <p:grpSpPr>
            <a:xfrm>
              <a:off x="3737114" y="2179992"/>
              <a:ext cx="2173356" cy="3240133"/>
              <a:chOff x="3737114" y="2179992"/>
              <a:chExt cx="2173356" cy="3240133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CE7F1ED-9DC4-4EF9-A25A-9BFD7BD336F5}"/>
                  </a:ext>
                </a:extLst>
              </p:cNvPr>
              <p:cNvSpPr/>
              <p:nvPr/>
            </p:nvSpPr>
            <p:spPr>
              <a:xfrm>
                <a:off x="3737114" y="2179992"/>
                <a:ext cx="2173356" cy="3240133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B7DB0657-7B1B-4AB6-9CE7-C8E3D95962B3}"/>
                  </a:ext>
                </a:extLst>
              </p:cNvPr>
              <p:cNvSpPr/>
              <p:nvPr/>
            </p:nvSpPr>
            <p:spPr>
              <a:xfrm>
                <a:off x="3806688" y="2872408"/>
                <a:ext cx="2034207" cy="55660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Conceptual Model</a:t>
                </a: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795FEE52-592E-43BE-9999-B9EA15304929}"/>
                  </a:ext>
                </a:extLst>
              </p:cNvPr>
              <p:cNvSpPr/>
              <p:nvPr/>
            </p:nvSpPr>
            <p:spPr>
              <a:xfrm>
                <a:off x="3806688" y="3521757"/>
                <a:ext cx="2034207" cy="55660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Mapping</a:t>
                </a: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6B220404-0764-4094-B686-E218EAA5E1B4}"/>
                  </a:ext>
                </a:extLst>
              </p:cNvPr>
              <p:cNvSpPr/>
              <p:nvPr/>
            </p:nvSpPr>
            <p:spPr>
              <a:xfrm>
                <a:off x="3806688" y="4230764"/>
                <a:ext cx="2034207" cy="556601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Storage Model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E85543-9349-40B6-BED0-3F5C31CC17B8}"/>
                  </a:ext>
                </a:extLst>
              </p:cNvPr>
              <p:cNvSpPr txBox="1"/>
              <p:nvPr/>
            </p:nvSpPr>
            <p:spPr>
              <a:xfrm>
                <a:off x="4094922" y="2471530"/>
                <a:ext cx="1404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EDM</a:t>
                </a: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172F8B5-0F5D-44ED-92CF-1AE8EABDABF4}"/>
              </a:ext>
            </a:extLst>
          </p:cNvPr>
          <p:cNvSpPr txBox="1"/>
          <p:nvPr/>
        </p:nvSpPr>
        <p:spPr>
          <a:xfrm>
            <a:off x="7328460" y="5194852"/>
            <a:ext cx="45057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Entity Framework Architecture</a:t>
            </a:r>
          </a:p>
          <a:p>
            <a:pPr algn="ctr"/>
            <a:r>
              <a:rPr lang="en-US" sz="1600" dirty="0"/>
              <a:t>Source: </a:t>
            </a:r>
            <a:r>
              <a:rPr lang="en-US" sz="1400" dirty="0"/>
              <a:t>http://www.entityframeworktutorial.net/EntityFramework-Architecture.aspx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27BD22-D12A-4CFA-B13A-03E60B22BC70}"/>
              </a:ext>
            </a:extLst>
          </p:cNvPr>
          <p:cNvCxnSpPr>
            <a:cxnSpLocks/>
          </p:cNvCxnSpPr>
          <p:nvPr/>
        </p:nvCxnSpPr>
        <p:spPr>
          <a:xfrm>
            <a:off x="6957390" y="795130"/>
            <a:ext cx="36451" cy="6062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83F6777-260F-4B88-B49F-695605758A52}"/>
              </a:ext>
            </a:extLst>
          </p:cNvPr>
          <p:cNvSpPr txBox="1"/>
          <p:nvPr/>
        </p:nvSpPr>
        <p:spPr>
          <a:xfrm>
            <a:off x="185530" y="808388"/>
            <a:ext cx="673157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EDM (Entity Data Model)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Storage Model : Includes tables, views, stored procedures, relationships and keys.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Conceptual Model : Contains model classes and their representation.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Mapping Model: Information about how conceptual model is mapped to the storage model.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LINQ to Entities</a:t>
            </a:r>
            <a:r>
              <a:rPr lang="en-US" sz="1600" dirty="0"/>
              <a:t>:  </a:t>
            </a:r>
            <a:r>
              <a:rPr lang="en-US" dirty="0"/>
              <a:t>Used to write queries against the object  model.  Returns entities defined in the conceptual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Entity SQL: It is a storage independent query language.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 Services: Main entry point for accessing data from the database and returning it back.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Entity Client Data Provider: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Communicates with the ADO.NET data provider.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Converts LINQ-to-Entities or Entity SQL to SQL query.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ADO.NET Data Provider: Communicates with the database using ADO.NET.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3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AD8-98FE-4295-9CF2-F4FC1501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72360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en-US" dirty="0"/>
              <a:t>Database First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4BBD-69B9-4965-A778-1766BA55EC16}"/>
              </a:ext>
            </a:extLst>
          </p:cNvPr>
          <p:cNvCxnSpPr/>
          <p:nvPr/>
        </p:nvCxnSpPr>
        <p:spPr>
          <a:xfrm>
            <a:off x="185530" y="795131"/>
            <a:ext cx="1200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462B504D-AD78-4F60-8493-ABF4BE492A2A}"/>
              </a:ext>
            </a:extLst>
          </p:cNvPr>
          <p:cNvSpPr/>
          <p:nvPr/>
        </p:nvSpPr>
        <p:spPr>
          <a:xfrm>
            <a:off x="251793" y="2027583"/>
            <a:ext cx="1086679" cy="140140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43F3365-DCFD-48DA-BE2D-5F4B74A65F17}"/>
              </a:ext>
            </a:extLst>
          </p:cNvPr>
          <p:cNvSpPr/>
          <p:nvPr/>
        </p:nvSpPr>
        <p:spPr>
          <a:xfrm>
            <a:off x="1351726" y="2716696"/>
            <a:ext cx="738803" cy="344507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1929AA6-50FE-452B-B6CE-B6BC9DD2778B}"/>
              </a:ext>
            </a:extLst>
          </p:cNvPr>
          <p:cNvSpPr/>
          <p:nvPr/>
        </p:nvSpPr>
        <p:spPr>
          <a:xfrm>
            <a:off x="2080593" y="2411896"/>
            <a:ext cx="2146852" cy="914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Entity Framework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5629053-A336-40BC-AD93-E452F7C9689B}"/>
              </a:ext>
            </a:extLst>
          </p:cNvPr>
          <p:cNvSpPr/>
          <p:nvPr/>
        </p:nvSpPr>
        <p:spPr>
          <a:xfrm>
            <a:off x="5022580" y="2411896"/>
            <a:ext cx="1775791" cy="914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Context and Entity classes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0D93041-214C-4D3C-B4A8-F4E86A77F34F}"/>
              </a:ext>
            </a:extLst>
          </p:cNvPr>
          <p:cNvSpPr/>
          <p:nvPr/>
        </p:nvSpPr>
        <p:spPr>
          <a:xfrm>
            <a:off x="4240700" y="2676890"/>
            <a:ext cx="778565" cy="344507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8BC070-A540-4D57-987F-9A8DF1419046}"/>
              </a:ext>
            </a:extLst>
          </p:cNvPr>
          <p:cNvSpPr txBox="1"/>
          <p:nvPr/>
        </p:nvSpPr>
        <p:spPr>
          <a:xfrm>
            <a:off x="1056860" y="3792734"/>
            <a:ext cx="466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Database-First Approach</a:t>
            </a:r>
          </a:p>
          <a:p>
            <a:r>
              <a:rPr lang="en-US" sz="1600" dirty="0"/>
              <a:t>Generate Domain Classes based on the database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3AA066-E444-4A95-8229-164A1570CFDF}"/>
              </a:ext>
            </a:extLst>
          </p:cNvPr>
          <p:cNvCxnSpPr/>
          <p:nvPr/>
        </p:nvCxnSpPr>
        <p:spPr>
          <a:xfrm>
            <a:off x="6970643" y="795131"/>
            <a:ext cx="0" cy="60628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6CD49C05-330E-4218-83AE-C6C4ECA92D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177" y="975959"/>
            <a:ext cx="4674714" cy="490606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DC8D496-CBC8-4FD4-A7B8-ADE95637C535}"/>
              </a:ext>
            </a:extLst>
          </p:cNvPr>
          <p:cNvSpPr txBox="1"/>
          <p:nvPr/>
        </p:nvSpPr>
        <p:spPr>
          <a:xfrm>
            <a:off x="7686261" y="6149009"/>
            <a:ext cx="373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Edmx Designer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29822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AD8-98FE-4295-9CF2-F4FC1501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72360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en-US" dirty="0"/>
              <a:t>Dealing with Database Changes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4BBD-69B9-4965-A778-1766BA55EC16}"/>
              </a:ext>
            </a:extLst>
          </p:cNvPr>
          <p:cNvCxnSpPr/>
          <p:nvPr/>
        </p:nvCxnSpPr>
        <p:spPr>
          <a:xfrm>
            <a:off x="185530" y="795131"/>
            <a:ext cx="1200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59CD7ED-FDFC-4D33-86CE-A0F1ACCC3D3A}"/>
              </a:ext>
            </a:extLst>
          </p:cNvPr>
          <p:cNvSpPr txBox="1"/>
          <p:nvPr/>
        </p:nvSpPr>
        <p:spPr>
          <a:xfrm>
            <a:off x="795130" y="1417983"/>
            <a:ext cx="46382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a new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a new column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Modifying a table column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Modify column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Importing stored 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2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AD8-98FE-4295-9CF2-F4FC1501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72360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en-US" dirty="0"/>
              <a:t>Code First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4BBD-69B9-4965-A778-1766BA55EC16}"/>
              </a:ext>
            </a:extLst>
          </p:cNvPr>
          <p:cNvCxnSpPr/>
          <p:nvPr/>
        </p:nvCxnSpPr>
        <p:spPr>
          <a:xfrm>
            <a:off x="185530" y="795131"/>
            <a:ext cx="1200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28BC070-A540-4D57-987F-9A8DF1419046}"/>
              </a:ext>
            </a:extLst>
          </p:cNvPr>
          <p:cNvSpPr txBox="1"/>
          <p:nvPr/>
        </p:nvSpPr>
        <p:spPr>
          <a:xfrm>
            <a:off x="3246785" y="3856483"/>
            <a:ext cx="466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Code-First Approach</a:t>
            </a:r>
          </a:p>
          <a:p>
            <a:endParaRPr lang="en-US" sz="1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3EF5C0B-6E70-4BB8-914E-5B123D562BC4}"/>
              </a:ext>
            </a:extLst>
          </p:cNvPr>
          <p:cNvGrpSpPr/>
          <p:nvPr/>
        </p:nvGrpSpPr>
        <p:grpSpPr>
          <a:xfrm>
            <a:off x="2650436" y="2411896"/>
            <a:ext cx="5804448" cy="914384"/>
            <a:chOff x="291548" y="2411896"/>
            <a:chExt cx="5804448" cy="914384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A43F3365-DCFD-48DA-BE2D-5F4B74A65F17}"/>
                </a:ext>
              </a:extLst>
            </p:cNvPr>
            <p:cNvSpPr/>
            <p:nvPr/>
          </p:nvSpPr>
          <p:spPr>
            <a:xfrm>
              <a:off x="1484246" y="2716696"/>
              <a:ext cx="738803" cy="344507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1929AA6-50FE-452B-B6CE-B6BC9DD2778B}"/>
                </a:ext>
              </a:extLst>
            </p:cNvPr>
            <p:cNvSpPr/>
            <p:nvPr/>
          </p:nvSpPr>
          <p:spPr>
            <a:xfrm>
              <a:off x="2213113" y="2411896"/>
              <a:ext cx="2146852" cy="9143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Entity Framework</a:t>
              </a: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C39A9C22-8979-424A-BCAE-2CFEFD256033}"/>
                </a:ext>
              </a:extLst>
            </p:cNvPr>
            <p:cNvSpPr/>
            <p:nvPr/>
          </p:nvSpPr>
          <p:spPr>
            <a:xfrm>
              <a:off x="291548" y="2411896"/>
              <a:ext cx="1192698" cy="9143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Domain Classes</a:t>
              </a:r>
            </a:p>
          </p:txBody>
        </p:sp>
        <p:sp>
          <p:nvSpPr>
            <p:cNvPr id="4" name="Flowchart: Magnetic Disk 3">
              <a:extLst>
                <a:ext uri="{FF2B5EF4-FFF2-40B4-BE49-F238E27FC236}">
                  <a16:creationId xmlns:a16="http://schemas.microsoft.com/office/drawing/2014/main" id="{85EFD35B-956C-4A4F-B8D5-6B32A4821795}"/>
                </a:ext>
              </a:extLst>
            </p:cNvPr>
            <p:cNvSpPr/>
            <p:nvPr/>
          </p:nvSpPr>
          <p:spPr>
            <a:xfrm>
              <a:off x="4929808" y="2411896"/>
              <a:ext cx="1166188" cy="91437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Database</a:t>
              </a: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AD29D9AD-A513-4D01-BA9C-0D1D3B99D751}"/>
                </a:ext>
              </a:extLst>
            </p:cNvPr>
            <p:cNvSpPr/>
            <p:nvPr/>
          </p:nvSpPr>
          <p:spPr>
            <a:xfrm>
              <a:off x="4350029" y="2716696"/>
              <a:ext cx="579779" cy="344507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262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AD8-98FE-4295-9CF2-F4FC1501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72360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en-US" dirty="0"/>
              <a:t>Migrations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4BBD-69B9-4965-A778-1766BA55EC16}"/>
              </a:ext>
            </a:extLst>
          </p:cNvPr>
          <p:cNvCxnSpPr/>
          <p:nvPr/>
        </p:nvCxnSpPr>
        <p:spPr>
          <a:xfrm>
            <a:off x="185530" y="795131"/>
            <a:ext cx="1200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0F58DC7-2631-4EFB-901C-D9673535623B}"/>
              </a:ext>
            </a:extLst>
          </p:cNvPr>
          <p:cNvSpPr txBox="1"/>
          <p:nvPr/>
        </p:nvSpPr>
        <p:spPr>
          <a:xfrm>
            <a:off x="185530" y="1317902"/>
            <a:ext cx="41611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a new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Seeding the database with SQL queries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Modifying existing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Adding new property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Modifying existing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Overriding conventions using Data Annotations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3AD8-98FE-4295-9CF2-F4FC1501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72360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en-US" dirty="0"/>
              <a:t>LINQ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4BBD-69B9-4965-A778-1766BA55EC16}"/>
              </a:ext>
            </a:extLst>
          </p:cNvPr>
          <p:cNvCxnSpPr/>
          <p:nvPr/>
        </p:nvCxnSpPr>
        <p:spPr>
          <a:xfrm>
            <a:off x="185530" y="795131"/>
            <a:ext cx="12006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0F58DC7-2631-4EFB-901C-D9673535623B}"/>
              </a:ext>
            </a:extLst>
          </p:cNvPr>
          <p:cNvSpPr txBox="1"/>
          <p:nvPr/>
        </p:nvSpPr>
        <p:spPr>
          <a:xfrm>
            <a:off x="185530" y="1317902"/>
            <a:ext cx="113041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Language Integrated Query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movieQuery = movieQuery. Where(m =&gt; (m.Name.Contains(query) &amp;&amp; m.Availability &gt; 0))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Query Data using LINQ and Extension Methods.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Deferred Execution</a:t>
            </a:r>
          </a:p>
        </p:txBody>
      </p:sp>
    </p:spTree>
    <p:extLst>
      <p:ext uri="{BB962C8B-B14F-4D97-AF65-F5344CB8AC3E}">
        <p14:creationId xmlns:p14="http://schemas.microsoft.com/office/powerpoint/2010/main" val="76939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388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Entity Framework</vt:lpstr>
      <vt:lpstr>What is Entity Framework?</vt:lpstr>
      <vt:lpstr>Workflows</vt:lpstr>
      <vt:lpstr>Entity Framework Architecture</vt:lpstr>
      <vt:lpstr>Database First</vt:lpstr>
      <vt:lpstr>Dealing with Database Changes</vt:lpstr>
      <vt:lpstr>Code First</vt:lpstr>
      <vt:lpstr>Migrations</vt:lpstr>
      <vt:lpstr>LINQ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Framework</dc:title>
  <dc:creator>Akash Anil Bhosale</dc:creator>
  <cp:lastModifiedBy>Akash Anil Bhosale</cp:lastModifiedBy>
  <cp:revision>34</cp:revision>
  <dcterms:created xsi:type="dcterms:W3CDTF">2019-03-23T14:51:45Z</dcterms:created>
  <dcterms:modified xsi:type="dcterms:W3CDTF">2019-03-24T22:41:17Z</dcterms:modified>
</cp:coreProperties>
</file>